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3" name="Google Shape;343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ec42fa6b43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ec42fa6b43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ec42fa6b43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ec42fa6b43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ec42fa6b43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ec42fa6b43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5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ec42fa6b43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ec42fa6b43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ec42fa6b43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ec42fa6b43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ec42fa6b43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ec42fa6b43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2" name="Google Shape;12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3" name="Google Shape;13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4" name="Google Shape;14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" name="Google Shape;17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" name="Google Shape;19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3" name="Google Shape;143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4" name="Google Shape;144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2" name="Google Shape;162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3" name="Google Shape;163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9" name="Google Shape;169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0" name="Google Shape;170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2" name="Google Shape;172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3" name="Google Shape;173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4" name="Google Shape;174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5" name="Google Shape;175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Google Shape;177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8" name="Google Shape;178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0" name="Google Shape;180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81" name="Google Shape;18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2" name="Google Shape;182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8" name="Google Shape;188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6" name="Google Shape;206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7" name="Google Shape;207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8" name="Google Shape;208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9" name="Google Shape;209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6" name="Google Shape;216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7" name="Google Shape;217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8" name="Google Shape;218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9" name="Google Shape;219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20" name="Google Shape;220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4" name="Google Shape;224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5" name="Google Shape;225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2" name="Google Shape;22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" name="Google Shape;40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1" name="Google Shape;4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2" name="Google Shape;42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8" name="Google Shape;48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7" name="Google Shape;67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" name="Google Shape;73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4" name="Google Shape;74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7" name="Google Shape;77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8" name="Google Shape;7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1" name="Google Shape;81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" name="Google Shape;8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8" name="Google Shape;8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1" name="Google Shape;9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0" name="Google Shape;100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3" name="Google Shape;103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4" name="Google Shape;104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" name="Google Shape;110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1" name="Google Shape;111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4" name="Google Shape;114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5" name="Google Shape;115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6" name="Google Shape;116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2" name="Google Shape;12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3" name="Google Shape;12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6" name="Google Shape;126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2" name="Google Shape;132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3" name="Google Shape;133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5" name="Google Shape;135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" name="Google Shape;136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7" name="Google Shape;13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18" Type="http://schemas.openxmlformats.org/officeDocument/2006/relationships/theme" Target="../theme/theme1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-9" y="4573841"/>
            <a:ext cx="834872" cy="62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750400" y="4749900"/>
            <a:ext cx="393600" cy="3936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7"/>
          <p:cNvSpPr txBox="1"/>
          <p:nvPr>
            <p:ph type="ctrTitle"/>
          </p:nvPr>
        </p:nvSpPr>
        <p:spPr>
          <a:xfrm>
            <a:off x="3537150" y="808475"/>
            <a:ext cx="5607000" cy="234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INTERNSHIP PROJECT - SLINTEL</a:t>
            </a:r>
            <a:endParaRPr/>
          </a:p>
        </p:txBody>
      </p:sp>
      <p:sp>
        <p:nvSpPr>
          <p:cNvPr id="232" name="Google Shape;232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-By Mohit Bagaria (17EX20017)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6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/>
              <a:t>Step 0:</a:t>
            </a:r>
            <a:endParaRPr sz="1000"/>
          </a:p>
        </p:txBody>
      </p:sp>
      <p:sp>
        <p:nvSpPr>
          <p:cNvPr id="338" name="Google Shape;338;p26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 Collection</a:t>
            </a:r>
            <a:endParaRPr/>
          </a:p>
        </p:txBody>
      </p:sp>
      <p:sp>
        <p:nvSpPr>
          <p:cNvPr id="339" name="Google Shape;339;p26"/>
          <p:cNvSpPr txBox="1"/>
          <p:nvPr>
            <p:ph idx="1" type="body"/>
          </p:nvPr>
        </p:nvSpPr>
        <p:spPr>
          <a:xfrm>
            <a:off x="1297500" y="1242300"/>
            <a:ext cx="5609700" cy="307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Slintel’s Data Engineers had scraped three kinds of data</a:t>
            </a:r>
            <a:endParaRPr>
              <a:solidFill>
                <a:srgbClr val="FFFFFF"/>
              </a:solidFill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300"/>
              <a:buAutoNum type="arabicPeriod"/>
            </a:pPr>
            <a:r>
              <a:rPr lang="en-GB"/>
              <a:t>LinkedIn Summaries (About section) of People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-GB"/>
              <a:t>Technology Dictionary(, ~ 24000 rows; Technological words for which we are sure are Technical or Organizational words, Ex= GitHub, MongoDB since these words have no other meaning other than a Technical one)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1600"/>
              </a:spcAft>
              <a:buSzPts val="1300"/>
              <a:buAutoNum type="arabicPeriod"/>
            </a:pPr>
            <a:r>
              <a:rPr lang="en-GB"/>
              <a:t>English Dictionary, ~6000  (Contextual words which might not be a technology , ex-’</a:t>
            </a:r>
            <a:r>
              <a:rPr b="1" lang="en-GB"/>
              <a:t>Python</a:t>
            </a:r>
            <a:r>
              <a:rPr lang="en-GB"/>
              <a:t>’ can referred as a snake and also as a Programming Language, WorkSpace)</a:t>
            </a:r>
            <a:endParaRPr/>
          </a:p>
        </p:txBody>
      </p:sp>
      <p:pic>
        <p:nvPicPr>
          <p:cNvPr id="340" name="Google Shape;3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94150" y="156875"/>
            <a:ext cx="952500" cy="95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7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Step 1: Cleaning &amp; Tagging</a:t>
            </a:r>
            <a:endParaRPr/>
          </a:p>
        </p:txBody>
      </p:sp>
      <p:sp>
        <p:nvSpPr>
          <p:cNvPr id="346" name="Google Shape;346;p27"/>
          <p:cNvSpPr txBox="1"/>
          <p:nvPr>
            <p:ph idx="1" type="body"/>
          </p:nvPr>
        </p:nvSpPr>
        <p:spPr>
          <a:xfrm>
            <a:off x="1297500" y="1373763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 removed the </a:t>
            </a:r>
            <a:r>
              <a:rPr lang="en-GB">
                <a:solidFill>
                  <a:srgbClr val="FFFFFF"/>
                </a:solidFill>
              </a:rPr>
              <a:t>unnecessary</a:t>
            </a:r>
            <a:r>
              <a:rPr lang="en-GB">
                <a:solidFill>
                  <a:srgbClr val="FFFFFF"/>
                </a:solidFill>
              </a:rPr>
              <a:t> symbols like &amp; - / , : ; which might not be relevant. Apart from this common words like is the can be removed since it is basically a Noise in our data .Converting all text to lowercase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Marking all the words using String Match which will be used to convert text into BIO Format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47" name="Google Shape;3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2180" y="0"/>
            <a:ext cx="1621820" cy="13737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38100" endA="0" endPos="30000" fadeDir="5400012" kx="0" rotWithShape="0" algn="bl" stPos="0" sy="-100000" ky="0"/>
          </a:effectLst>
        </p:spPr>
      </p:pic>
      <p:grpSp>
        <p:nvGrpSpPr>
          <p:cNvPr id="348" name="Google Shape;348;p27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49" name="Google Shape;349;p27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7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27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16136410" name="adj1"/>
                <a:gd fmla="val 67159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27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3" name="Google Shape;353;p27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Processing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4" name="Google Shape;354;p27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8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Step 2: Conversion to BIO format</a:t>
            </a:r>
            <a:endParaRPr/>
          </a:p>
        </p:txBody>
      </p:sp>
      <p:sp>
        <p:nvSpPr>
          <p:cNvPr id="360" name="Google Shape;360;p28"/>
          <p:cNvSpPr txBox="1"/>
          <p:nvPr>
            <p:ph idx="1" type="body"/>
          </p:nvPr>
        </p:nvSpPr>
        <p:spPr>
          <a:xfrm>
            <a:off x="1297500" y="1373780"/>
            <a:ext cx="5014500" cy="17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All sentences are </a:t>
            </a:r>
            <a:r>
              <a:rPr lang="en-GB" sz="1400">
                <a:solidFill>
                  <a:srgbClr val="FFFFFF"/>
                </a:solidFill>
              </a:rPr>
              <a:t>broken</a:t>
            </a:r>
            <a:r>
              <a:rPr lang="en-GB" sz="1400">
                <a:solidFill>
                  <a:srgbClr val="FFFFFF"/>
                </a:solidFill>
              </a:rPr>
              <a:t> into words </a:t>
            </a:r>
            <a:r>
              <a:rPr lang="en-GB" sz="1400">
                <a:solidFill>
                  <a:srgbClr val="FFFFFF"/>
                </a:solidFill>
              </a:rPr>
              <a:t>separated</a:t>
            </a:r>
            <a:r>
              <a:rPr lang="en-GB" sz="1400">
                <a:solidFill>
                  <a:srgbClr val="FFFFFF"/>
                </a:solidFill>
              </a:rPr>
              <a:t> by space and tagged as B-org or I-org &amp; O (The B- prefix before a tag indicates that the tag is the beginning of a chunk, &amp; an I- prefix before a tag indicates that the tag is inside a chunk. An O tag indicates that a token belongs to no entity / chunk.)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361" name="Google Shape;361;p28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62" name="Google Shape;362;p28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28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28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16136410" name="adj1"/>
                <a:gd fmla="val 67159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28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6" name="Google Shape;366;p28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Processing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7" name="Google Shape;367;p28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68" name="Google Shape;368;p28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9" name="Google Shape;369;p28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p28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6239633" name="adj1"/>
              <a:gd fmla="val 5322458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1" name="Google Shape;371;p28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28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BIO Formatting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73" name="Google Shape;373;p28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50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74" name="Google Shape;37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2503" y="0"/>
            <a:ext cx="2751502" cy="315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9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Step 3: Fine Tuning BERT</a:t>
            </a:r>
            <a:endParaRPr/>
          </a:p>
        </p:txBody>
      </p:sp>
      <p:sp>
        <p:nvSpPr>
          <p:cNvPr id="380" name="Google Shape;380;p29"/>
          <p:cNvSpPr txBox="1"/>
          <p:nvPr>
            <p:ph idx="1" type="body"/>
          </p:nvPr>
        </p:nvSpPr>
        <p:spPr>
          <a:xfrm>
            <a:off x="1297500" y="1385250"/>
            <a:ext cx="3544800" cy="17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Fine-Tuned Bidirectional Encoder Representations from Transformers (BERT) model on our data to generate future predictions from text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381" name="Google Shape;381;p29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82" name="Google Shape;382;p29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9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9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16136410" name="adj1"/>
                <a:gd fmla="val 67159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9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6" name="Google Shape;386;p29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Processing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7" name="Google Shape;387;p29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88" name="Google Shape;388;p29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29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29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6239633" name="adj1"/>
              <a:gd fmla="val 5322458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29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29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BIO Formatting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93" name="Google Shape;393;p29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50%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94" name="Google Shape;39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4462" y="5"/>
            <a:ext cx="3349527" cy="1684120"/>
          </a:xfrm>
          <a:prstGeom prst="rect">
            <a:avLst/>
          </a:prstGeom>
          <a:noFill/>
          <a:ln>
            <a:noFill/>
          </a:ln>
        </p:spPr>
      </p:pic>
      <p:sp>
        <p:nvSpPr>
          <p:cNvPr id="395" name="Google Shape;395;p29"/>
          <p:cNvSpPr txBox="1"/>
          <p:nvPr>
            <p:ph idx="1" type="body"/>
          </p:nvPr>
        </p:nvSpPr>
        <p:spPr>
          <a:xfrm>
            <a:off x="5950775" y="1729650"/>
            <a:ext cx="3036900" cy="168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An example where BERT model differentiates same word based on the Context of the sentence (Here: BANK)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396" name="Google Shape;396;p29"/>
          <p:cNvSpPr/>
          <p:nvPr/>
        </p:nvSpPr>
        <p:spPr>
          <a:xfrm>
            <a:off x="50569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p29"/>
          <p:cNvSpPr/>
          <p:nvPr/>
        </p:nvSpPr>
        <p:spPr>
          <a:xfrm>
            <a:off x="51071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29"/>
          <p:cNvSpPr/>
          <p:nvPr/>
        </p:nvSpPr>
        <p:spPr>
          <a:xfrm>
            <a:off x="5107175" y="3204750"/>
            <a:ext cx="917700" cy="917700"/>
          </a:xfrm>
          <a:prstGeom prst="pie">
            <a:avLst>
              <a:gd fmla="val 16239633" name="adj1"/>
              <a:gd fmla="val 10736056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29"/>
          <p:cNvSpPr/>
          <p:nvPr/>
        </p:nvSpPr>
        <p:spPr>
          <a:xfrm>
            <a:off x="52379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p29"/>
          <p:cNvSpPr txBox="1"/>
          <p:nvPr/>
        </p:nvSpPr>
        <p:spPr>
          <a:xfrm>
            <a:off x="50370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BERT Fine Tuning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01" name="Google Shape;401;p29"/>
          <p:cNvSpPr txBox="1"/>
          <p:nvPr/>
        </p:nvSpPr>
        <p:spPr>
          <a:xfrm>
            <a:off x="53332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30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Step 4: Accuracy Analysis</a:t>
            </a:r>
            <a:endParaRPr/>
          </a:p>
        </p:txBody>
      </p:sp>
      <p:sp>
        <p:nvSpPr>
          <p:cNvPr id="407" name="Google Shape;407;p30"/>
          <p:cNvSpPr txBox="1"/>
          <p:nvPr>
            <p:ph idx="1" type="body"/>
          </p:nvPr>
        </p:nvSpPr>
        <p:spPr>
          <a:xfrm>
            <a:off x="1297500" y="1373780"/>
            <a:ext cx="5014500" cy="17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400">
                <a:solidFill>
                  <a:srgbClr val="FFFFFF"/>
                </a:solidFill>
              </a:rPr>
              <a:t>Comparing accuracy for our use case on my trained model.</a:t>
            </a:r>
            <a:endParaRPr sz="1400">
              <a:solidFill>
                <a:srgbClr val="FFFFFF"/>
              </a:solidFill>
            </a:endParaRPr>
          </a:p>
        </p:txBody>
      </p:sp>
      <p:grpSp>
        <p:nvGrpSpPr>
          <p:cNvPr id="408" name="Google Shape;408;p30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409" name="Google Shape;409;p30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16136410" name="adj1"/>
                <a:gd fmla="val 67159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3" name="Google Shape;413;p30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Processing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4" name="Google Shape;414;p30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15" name="Google Shape;415;p30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0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0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6239633" name="adj1"/>
              <a:gd fmla="val 5322458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8" name="Google Shape;418;p30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9" name="Google Shape;419;p30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BIO Formatting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0" name="Google Shape;420;p30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50%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421" name="Google Shape;42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9412" y="5"/>
            <a:ext cx="2694592" cy="1684120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30"/>
          <p:cNvSpPr/>
          <p:nvPr/>
        </p:nvSpPr>
        <p:spPr>
          <a:xfrm>
            <a:off x="50569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3" name="Google Shape;423;p30"/>
          <p:cNvSpPr/>
          <p:nvPr/>
        </p:nvSpPr>
        <p:spPr>
          <a:xfrm>
            <a:off x="51071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30"/>
          <p:cNvSpPr/>
          <p:nvPr/>
        </p:nvSpPr>
        <p:spPr>
          <a:xfrm>
            <a:off x="5107175" y="3204750"/>
            <a:ext cx="917700" cy="917700"/>
          </a:xfrm>
          <a:prstGeom prst="pie">
            <a:avLst>
              <a:gd fmla="val 16239633" name="adj1"/>
              <a:gd fmla="val 10867682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30"/>
          <p:cNvSpPr/>
          <p:nvPr/>
        </p:nvSpPr>
        <p:spPr>
          <a:xfrm>
            <a:off x="52379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30"/>
          <p:cNvSpPr txBox="1"/>
          <p:nvPr/>
        </p:nvSpPr>
        <p:spPr>
          <a:xfrm>
            <a:off x="50370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BERT Fine Tuning</a:t>
            </a:r>
            <a:endParaRPr sz="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7" name="Google Shape;427;p30"/>
          <p:cNvSpPr txBox="1"/>
          <p:nvPr/>
        </p:nvSpPr>
        <p:spPr>
          <a:xfrm>
            <a:off x="53332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28" name="Google Shape;428;p30"/>
          <p:cNvSpPr/>
          <p:nvPr/>
        </p:nvSpPr>
        <p:spPr>
          <a:xfrm>
            <a:off x="697657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9" name="Google Shape;429;p30"/>
          <p:cNvSpPr/>
          <p:nvPr/>
        </p:nvSpPr>
        <p:spPr>
          <a:xfrm>
            <a:off x="702682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p30"/>
          <p:cNvSpPr/>
          <p:nvPr/>
        </p:nvSpPr>
        <p:spPr>
          <a:xfrm>
            <a:off x="7026825" y="3204750"/>
            <a:ext cx="917700" cy="917700"/>
          </a:xfrm>
          <a:prstGeom prst="pie">
            <a:avLst>
              <a:gd fmla="val 16239633" name="adj1"/>
              <a:gd fmla="val 16162144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1" name="Google Shape;431;p30"/>
          <p:cNvSpPr/>
          <p:nvPr/>
        </p:nvSpPr>
        <p:spPr>
          <a:xfrm>
            <a:off x="715762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2" name="Google Shape;432;p30"/>
          <p:cNvSpPr txBox="1"/>
          <p:nvPr/>
        </p:nvSpPr>
        <p:spPr>
          <a:xfrm>
            <a:off x="695668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Comparison</a:t>
            </a:r>
            <a:endParaRPr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3" name="Google Shape;433;p30"/>
          <p:cNvSpPr txBox="1"/>
          <p:nvPr/>
        </p:nvSpPr>
        <p:spPr>
          <a:xfrm>
            <a:off x="7026826" y="3508025"/>
            <a:ext cx="8823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100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434" name="Google Shape;434;p30"/>
          <p:cNvSpPr txBox="1"/>
          <p:nvPr/>
        </p:nvSpPr>
        <p:spPr>
          <a:xfrm>
            <a:off x="1359550" y="1972375"/>
            <a:ext cx="30000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PRECISION -0.957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RECALL - 0.725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F1_SCORE- 0.825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1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sp>
        <p:nvSpPr>
          <p:cNvPr id="440" name="Google Shape;440;p31"/>
          <p:cNvSpPr txBox="1"/>
          <p:nvPr>
            <p:ph idx="1" type="body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-By Mohit Bagaria, 17EX200217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GEOLOGY &amp; GEOPHYSICS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Data Science Intern at SLINTEL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18"/>
          <p:cNvSpPr txBox="1"/>
          <p:nvPr>
            <p:ph type="title"/>
          </p:nvPr>
        </p:nvSpPr>
        <p:spPr>
          <a:xfrm>
            <a:off x="810473" y="349324"/>
            <a:ext cx="7525800" cy="7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Table Of Contents</a:t>
            </a:r>
            <a:endParaRPr/>
          </a:p>
        </p:txBody>
      </p:sp>
      <p:sp>
        <p:nvSpPr>
          <p:cNvPr id="238" name="Google Shape;238;p18"/>
          <p:cNvSpPr txBox="1"/>
          <p:nvPr>
            <p:ph idx="4294967295" type="body"/>
          </p:nvPr>
        </p:nvSpPr>
        <p:spPr>
          <a:xfrm>
            <a:off x="810475" y="139890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ABOUT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Problem Statement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Project Objective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Use Case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Target</a:t>
            </a:r>
            <a:r>
              <a:rPr lang="en-GB" sz="1800"/>
              <a:t> audience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Introduction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Model Cycle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ABOUT - SLINTEL</a:t>
            </a:r>
            <a:endParaRPr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A Sales Intelligence Platform, which helps to Identify Potential buyers in their Market &amp; uncover top 5% prospects in their segment, using recent data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Use Slintel to identify the best selling opportunities that you can reach out to today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Get verified emails and direct dials for active, high intent buyers in your target markets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Understand buyer behaviour and pain points using buyer journeys and keyword insights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Streamline your pitch with technology adoption data</a:t>
            </a:r>
            <a:endParaRPr sz="1400"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All in one place- company, contact, technology and intent data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 statement</a:t>
            </a:r>
            <a:endParaRPr/>
          </a:p>
        </p:txBody>
      </p:sp>
      <p:sp>
        <p:nvSpPr>
          <p:cNvPr id="250" name="Google Shape;250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FFFFFF"/>
                </a:solidFill>
              </a:rPr>
              <a:t>Technologies Extraction From Linkedin Summaries</a:t>
            </a:r>
            <a:endParaRPr sz="1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700">
              <a:solidFill>
                <a:srgbClr val="FFFFFF"/>
              </a:solidFill>
            </a:endParaRPr>
          </a:p>
        </p:txBody>
      </p:sp>
      <p:sp>
        <p:nvSpPr>
          <p:cNvPr id="252" name="Google Shape;252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3" name="Google Shape;253;p20"/>
          <p:cNvSpPr txBox="1"/>
          <p:nvPr>
            <p:ph idx="1" type="body"/>
          </p:nvPr>
        </p:nvSpPr>
        <p:spPr>
          <a:xfrm>
            <a:off x="2030400" y="2658535"/>
            <a:ext cx="5877300" cy="144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rgbClr val="FFFFFF"/>
                </a:solidFill>
              </a:rPr>
              <a:t>Data Available-</a:t>
            </a:r>
            <a:endParaRPr sz="15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lang="en-GB" sz="1500">
                <a:solidFill>
                  <a:srgbClr val="FFFFFF"/>
                </a:solidFill>
              </a:rPr>
              <a:t>Technologies Names</a:t>
            </a:r>
            <a:endParaRPr sz="1500">
              <a:solidFill>
                <a:srgbClr val="FFFFFF"/>
              </a:solidFill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Char char="●"/>
            </a:pPr>
            <a:r>
              <a:rPr lang="en-GB" sz="1500">
                <a:solidFill>
                  <a:srgbClr val="FFFFFF"/>
                </a:solidFill>
              </a:rPr>
              <a:t>Scraped Linkedin Profiles</a:t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objective</a:t>
            </a:r>
            <a:endParaRPr/>
          </a:p>
        </p:txBody>
      </p:sp>
      <p:sp>
        <p:nvSpPr>
          <p:cNvPr id="259" name="Google Shape;259;p21"/>
          <p:cNvSpPr txBox="1"/>
          <p:nvPr>
            <p:ph idx="1" type="body"/>
          </p:nvPr>
        </p:nvSpPr>
        <p:spPr>
          <a:xfrm>
            <a:off x="4017900" y="13078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To extract the Organisation names and the Technological keywords mentioned in their LinkedIn About or Summary section</a:t>
            </a:r>
            <a:endParaRPr sz="1400"/>
          </a:p>
          <a:p>
            <a:pPr indent="0" lvl="0" marL="0" rtl="0" algn="just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/>
              <a:t>This Problem Statement is Termed as NAMED ENTITY RECOGNITION (NER)</a:t>
            </a:r>
            <a:endParaRPr sz="1400"/>
          </a:p>
          <a:p>
            <a:pPr indent="0" lvl="0" marL="0" rtl="0" algn="just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260" name="Google Shape;260;p21"/>
          <p:cNvPicPr preferRelativeResize="0"/>
          <p:nvPr/>
        </p:nvPicPr>
        <p:blipFill rotWithShape="1">
          <a:blip r:embed="rId3">
            <a:alphaModFix/>
          </a:blip>
          <a:srcRect b="32877" l="16007" r="16190" t="9452"/>
          <a:stretch/>
        </p:blipFill>
        <p:spPr>
          <a:xfrm>
            <a:off x="5010875" y="3074557"/>
            <a:ext cx="3325526" cy="15911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</a:t>
            </a:r>
            <a:endParaRPr/>
          </a:p>
        </p:txBody>
      </p:sp>
      <p:sp>
        <p:nvSpPr>
          <p:cNvPr id="266" name="Google Shape;266;p22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Slintel’s product has a Dashboard </a:t>
            </a:r>
            <a:r>
              <a:rPr lang="en-GB">
                <a:solidFill>
                  <a:srgbClr val="FFFFFF"/>
                </a:solidFill>
              </a:rPr>
              <a:t>which provides direct leads of the People from the targeted companies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9" name="Google Shape;269;p22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At this Moment, the people sometimes were not relevant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70" name="Google Shape;270;p2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71" name="Google Shape;271;p22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Task is to find people Using specific Technologies from a Specific Organization (Company or our target prospect)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3"/>
          <p:cNvSpPr txBox="1"/>
          <p:nvPr>
            <p:ph type="title"/>
          </p:nvPr>
        </p:nvSpPr>
        <p:spPr>
          <a:xfrm>
            <a:off x="1297500" y="393750"/>
            <a:ext cx="69657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Requirement</a:t>
            </a:r>
            <a:endParaRPr/>
          </a:p>
        </p:txBody>
      </p:sp>
      <p:sp>
        <p:nvSpPr>
          <p:cNvPr id="277" name="Google Shape;277;p23"/>
          <p:cNvSpPr txBox="1"/>
          <p:nvPr>
            <p:ph idx="1" type="body"/>
          </p:nvPr>
        </p:nvSpPr>
        <p:spPr>
          <a:xfrm>
            <a:off x="1297500" y="1060025"/>
            <a:ext cx="6700800" cy="332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/>
              <a:t>Tagged Dataset for Obtaining Accuracy Matrix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/>
              <a:t>Solution: </a:t>
            </a:r>
            <a:r>
              <a:rPr lang="en-GB" sz="1500"/>
              <a:t>Manually Tagged Data with Context  | String Match Run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 sz="1500"/>
              <a:t>Drawback:</a:t>
            </a:r>
            <a:endParaRPr b="1"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Human Intervention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-GB" sz="1500"/>
              <a:t>Takes high amount of time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Introducing: Confusion Matrix</a:t>
            </a:r>
            <a:endParaRPr/>
          </a:p>
        </p:txBody>
      </p:sp>
      <p:sp>
        <p:nvSpPr>
          <p:cNvPr id="283" name="Google Shape;283;p24"/>
          <p:cNvSpPr txBox="1"/>
          <p:nvPr>
            <p:ph idx="2" type="body"/>
          </p:nvPr>
        </p:nvSpPr>
        <p:spPr>
          <a:xfrm>
            <a:off x="1297500" y="1156375"/>
            <a:ext cx="4641000" cy="325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Accuracy Measure: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Decided to Use Confusion Matrix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True Positive (TP)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False Positive (FP)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False Negative (FN)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True Negative (TN)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Precision (true positives/predicted positives)=TP/TP+FP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Recall (true positives/all actual positives)=TP/TP+FN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F Score : Harmonic Mean of Precision and Recall =&gt; 2*(precision*recall)/(precision+recall)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Range : (0,1) Higher the better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4" name="Google Shape;284;p24"/>
          <p:cNvGrpSpPr/>
          <p:nvPr/>
        </p:nvGrpSpPr>
        <p:grpSpPr>
          <a:xfrm>
            <a:off x="5613138" y="1181827"/>
            <a:ext cx="3462484" cy="2672600"/>
            <a:chOff x="3553042" y="1657806"/>
            <a:chExt cx="3461100" cy="2671532"/>
          </a:xfrm>
        </p:grpSpPr>
        <p:sp>
          <p:nvSpPr>
            <p:cNvPr id="285" name="Google Shape;285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3" name="Google Shape;293;p24"/>
          <p:cNvSpPr/>
          <p:nvPr/>
        </p:nvSpPr>
        <p:spPr>
          <a:xfrm flipH="1">
            <a:off x="5665879" y="1239998"/>
            <a:ext cx="3356400" cy="19101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4" name="Google Shape;294;p24"/>
          <p:cNvPicPr preferRelativeResize="0"/>
          <p:nvPr/>
        </p:nvPicPr>
        <p:blipFill rotWithShape="1">
          <a:blip r:embed="rId3">
            <a:alphaModFix/>
          </a:blip>
          <a:srcRect b="0" l="0" r="0" t="9665"/>
          <a:stretch/>
        </p:blipFill>
        <p:spPr>
          <a:xfrm>
            <a:off x="5612838" y="1156376"/>
            <a:ext cx="3462475" cy="2077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Cycle diagram</a:t>
            </a:r>
            <a:endParaRPr/>
          </a:p>
        </p:txBody>
      </p:sp>
      <p:sp>
        <p:nvSpPr>
          <p:cNvPr id="300" name="Google Shape;300;p25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Extract Summary</a:t>
            </a:r>
            <a:endParaRPr sz="1200"/>
          </a:p>
        </p:txBody>
      </p:sp>
      <p:sp>
        <p:nvSpPr>
          <p:cNvPr id="301" name="Google Shape;301;p25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LinkedIn About or Summary sections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2" name="Google Shape;302;p25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Convert Data</a:t>
            </a:r>
            <a:endParaRPr/>
          </a:p>
        </p:txBody>
      </p:sp>
      <p:sp>
        <p:nvSpPr>
          <p:cNvPr id="303" name="Google Shape;303;p25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Cleaning of Text and converting it to required format for model training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5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Model Training</a:t>
            </a:r>
            <a:endParaRPr/>
          </a:p>
        </p:txBody>
      </p:sp>
      <p:sp>
        <p:nvSpPr>
          <p:cNvPr id="305" name="Google Shape;305;p25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Using SOTA BERT model for NER purposes 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specifically</a:t>
            </a: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for our use case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6" name="Google Shape;306;p25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Get feedback</a:t>
            </a:r>
            <a:endParaRPr/>
          </a:p>
        </p:txBody>
      </p:sp>
      <p:sp>
        <p:nvSpPr>
          <p:cNvPr id="307" name="Google Shape;307;p25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Cross checked with Business Analyst team, which confirmed AI performs better than conventional string match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08" name="Google Shape;308;p25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09" name="Google Shape;309;p25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10" name="Google Shape;310;p25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11" name="Google Shape;311;p25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12" name="Google Shape;312;p25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5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25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5" name="Google Shape;315;p25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6" name="Google Shape;316;p25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317" name="Google Shape;317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9" name="Google Shape;319;p25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0" name="Google Shape;320;p25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321" name="Google Shape;321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3" name="Google Shape;323;p25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4" name="Google Shape;324;p25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25" name="Google Shape;325;p25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25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25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28" name="Google Shape;328;p25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329" name="Google Shape;329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1" name="Google Shape;331;p25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25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